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1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30" r:id="rId2"/>
    <p:sldId id="304" r:id="rId3"/>
    <p:sldId id="305" r:id="rId4"/>
    <p:sldId id="311" r:id="rId5"/>
    <p:sldId id="312" r:id="rId6"/>
    <p:sldId id="302" r:id="rId7"/>
    <p:sldId id="315" r:id="rId8"/>
    <p:sldId id="317" r:id="rId9"/>
    <p:sldId id="318" r:id="rId10"/>
    <p:sldId id="319" r:id="rId11"/>
    <p:sldId id="320" r:id="rId12"/>
    <p:sldId id="323" r:id="rId13"/>
    <p:sldId id="325" r:id="rId14"/>
    <p:sldId id="327" r:id="rId15"/>
    <p:sldId id="328" r:id="rId16"/>
    <p:sldId id="329" r:id="rId17"/>
  </p:sldIdLst>
  <p:sldSz cx="9144000" cy="6858000" type="screen4x3"/>
  <p:notesSz cx="6669088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469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187" autoAdjust="0"/>
  </p:normalViewPr>
  <p:slideViewPr>
    <p:cSldViewPr>
      <p:cViewPr>
        <p:scale>
          <a:sx n="66" d="100"/>
          <a:sy n="66" d="100"/>
        </p:scale>
        <p:origin x="-1930" y="1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6D99E-C6D5-4E37-998F-434449DFD517}" type="datetimeFigureOut">
              <a:rPr lang="en-US" smtClean="0"/>
              <a:pPr/>
              <a:t>8/1/2012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4075" y="744538"/>
            <a:ext cx="496093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BA4919-15E4-4E35-BCA7-8B3F16CCD6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9617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F15B1D7-BD12-436D-91B8-4E9339709C7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-it packages up everything you need to implement a top-to-bottom application 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-integration with many common enterprise authentication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A4919-15E4-4E35-BCA7-8B3F16CCD66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Implementing a Spring Security XML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configuration file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&lt;?xml version="1.0" encoding="UTF-8"?&gt;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beans:beans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xmlns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="http://www.springframework.org/schema/security"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xmlns:xsi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="http://www.w3.org/2001/XMLSchema-instance"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xmlns:beans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="http://www.springframework.org/schema/beans"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xsi:schemaLocation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http://www.springframework.org/schema/beans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http://www.springframework.org/schema/beans/spring-beans.xsd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http://www.springframework.org/schema/security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http://www.springframework.org/schema/security/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spring-security-3.0.xsd"&gt;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&lt;http auto-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="true"&gt;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&lt;intercept-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pattern="/*" access="ROLE_USER"/&gt;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&lt;/http&gt;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&lt;authentication-manager alias="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authenticationManager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&lt;authentication-provider&gt;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&lt;user-service&gt;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    &lt;user authorities="ROLE_USER" name="guest" password="guest"/&gt;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    &lt;/user-service&gt;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&lt;/authentication-provider&gt;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&lt;/authentication-manager&gt;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beans:beans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Adding the Spring 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DelegatingFilterProxy</a:t>
            </a:r>
            <a:endParaRPr lang="en-US" sz="1200" b="1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your web.xml file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&lt;filter&gt;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&lt;filter-name&gt;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springSecurityFilterChain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&lt;/filter-name&gt;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filterclass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org.springframework.web.filter.DelegatingFilterProxy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&lt;/filter-class&gt;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&lt;/filter&gt;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&lt;filter-mapping&gt;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&lt;filter-name&gt;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springSecurityFilterChain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&lt;/filter-name&gt;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-pattern&gt;/*&lt;/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-pattern&gt;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&lt;/filter-mapping&gt;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Adding the Spring Security XML configuration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file reference to web.xml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servlet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servlet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-name&gt;</a:t>
            </a:r>
            <a:r>
              <a:rPr lang="en-US" sz="1200" b="1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dogstore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servlet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-name&gt;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servletclass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org.springframework.web.servlet.DispatcherServlet</a:t>
            </a:r>
            <a:endParaRPr lang="en-US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servlet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-class&gt;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&lt;load-on-startup&gt;1&lt;/load-on-startup&gt;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servlet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A4919-15E4-4E35-BCA7-8B3F16CCD66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A4919-15E4-4E35-BCA7-8B3F16CCD66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Login page customization – 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 controller</a:t>
            </a:r>
          </a:p>
          <a:p>
            <a:r>
              <a:rPr lang="en-US" sz="1200" b="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 JSP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&lt;http auto-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config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="true" use-expressions="true"&gt;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&lt;intercept-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url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pattern="/*" access="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hasRole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('ROLE_USER')"/&gt;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&lt;form-login login-page="/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login.do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/&gt;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&lt;/http&gt;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BA4919-15E4-4E35-BCA7-8B3F16CCD66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A126ED19-93A4-45AB-9AB4-151D3539CCFC}" type="datetimeFigureOut">
              <a:rPr lang="en-US" smtClean="0"/>
              <a:pPr/>
              <a:t>8/1/2012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9" name="Picture 8" descr="GettyImages_9806489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3685245"/>
            <a:ext cx="2058299" cy="14478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0" cap="all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962400"/>
            <a:ext cx="7772400" cy="4445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Verdana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A126ED19-93A4-45AB-9AB4-151D3539CCFC}" type="datetimeFigureOut">
              <a:rPr lang="en-US" smtClean="0"/>
              <a:pPr/>
              <a:t>8/1/2012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B254-F9CB-41C5-B120-F4B38BF2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228600"/>
            <a:ext cx="152400" cy="63246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6200" y="152400"/>
            <a:ext cx="533400" cy="6553200"/>
          </a:xfrm>
          <a:prstGeom prst="rect">
            <a:avLst/>
          </a:prstGeom>
          <a:solidFill>
            <a:schemeClr val="tx2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 rot="5400000">
            <a:off x="4381500" y="-876301"/>
            <a:ext cx="380999" cy="9144000"/>
          </a:xfrm>
          <a:prstGeom prst="rect">
            <a:avLst/>
          </a:prstGeom>
          <a:solidFill>
            <a:schemeClr val="tx2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oftserve logo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0" y="6324600"/>
            <a:ext cx="1428750" cy="400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6ED19-93A4-45AB-9AB4-151D3539CCFC}" type="datetimeFigureOut">
              <a:rPr lang="en-US" smtClean="0"/>
              <a:pPr/>
              <a:t>8/1/2012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B254-F9CB-41C5-B120-F4B38BF220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softserve logo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0" y="6324600"/>
            <a:ext cx="1428750" cy="400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buFont typeface="Wingdings" pitchFamily="2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buFont typeface="Wingdings" pitchFamily="2" charset="2"/>
              <a:buChar char="§"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6ED19-93A4-45AB-9AB4-151D3539CCFC}" type="datetimeFigureOut">
              <a:rPr lang="en-US" smtClean="0"/>
              <a:pPr/>
              <a:t>8/1/2012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B254-F9CB-41C5-B120-F4B38BF220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6ED19-93A4-45AB-9AB4-151D3539CCFC}" type="datetimeFigureOut">
              <a:rPr lang="en-US" smtClean="0"/>
              <a:pPr/>
              <a:t>8/1/2012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B254-F9CB-41C5-B120-F4B38BF220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6ED19-93A4-45AB-9AB4-151D3539CCFC}" type="datetimeFigureOut">
              <a:rPr lang="en-US" smtClean="0"/>
              <a:pPr/>
              <a:t>8/1/2012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B254-F9CB-41C5-B120-F4B38BF220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/>
          <a:lstStyle>
            <a:lvl1pPr algn="l">
              <a:defRPr sz="2000" b="1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Verdana" pitchFamily="34" charset="0"/>
              </a:defRPr>
            </a:lvl1pPr>
            <a:lvl2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6ED19-93A4-45AB-9AB4-151D3539CCFC}" type="datetimeFigureOut">
              <a:rPr lang="en-US" smtClean="0"/>
              <a:pPr/>
              <a:t>8/1/2012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B254-F9CB-41C5-B120-F4B38BF220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Verdan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6ED19-93A4-45AB-9AB4-151D3539CCFC}" type="datetimeFigureOut">
              <a:rPr lang="en-US" smtClean="0"/>
              <a:pPr/>
              <a:t>8/1/2012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B254-F9CB-41C5-B120-F4B38BF220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6ED19-93A4-45AB-9AB4-151D3539CCFC}" type="datetimeFigureOut">
              <a:rPr lang="en-US" smtClean="0"/>
              <a:pPr/>
              <a:t>8/1/2012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B254-F9CB-41C5-B120-F4B38BF2206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A126ED19-93A4-45AB-9AB4-151D3539CCFC}" type="datetimeFigureOut">
              <a:rPr lang="en-US" smtClean="0"/>
              <a:pPr/>
              <a:t>8/1/2012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20" name="Picture 19" descr="GettyImages_95469335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3695700"/>
            <a:ext cx="2036064" cy="1597152"/>
          </a:xfrm>
          <a:prstGeom prst="rect">
            <a:avLst/>
          </a:prstGeom>
        </p:spPr>
      </p:pic>
      <p:grpSp>
        <p:nvGrpSpPr>
          <p:cNvPr id="8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A126ED19-93A4-45AB-9AB4-151D3539CCFC}" type="datetimeFigureOut">
              <a:rPr lang="en-US" smtClean="0"/>
              <a:pPr/>
              <a:t>8/1/2012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15" name="Picture 14" descr="GettyImages_97541937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" y="3694463"/>
            <a:ext cx="1981199" cy="1320223"/>
          </a:xfrm>
          <a:prstGeom prst="rect">
            <a:avLst/>
          </a:prstGeom>
        </p:spPr>
      </p:pic>
      <p:grpSp>
        <p:nvGrpSpPr>
          <p:cNvPr id="8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A126ED19-93A4-45AB-9AB4-151D3539CCFC}" type="datetimeFigureOut">
              <a:rPr lang="en-US" smtClean="0"/>
              <a:pPr/>
              <a:t>8/1/2012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14" name="Picture 13" descr="UP.jpg"/>
          <p:cNvPicPr>
            <a:picLocks noChangeAspect="1"/>
          </p:cNvPicPr>
          <p:nvPr userDrawn="1"/>
        </p:nvPicPr>
        <p:blipFill>
          <a:blip r:embed="rId3" cstate="print"/>
          <a:srcRect l="1220" t="2137" r="1300" b="1973"/>
          <a:stretch>
            <a:fillRect/>
          </a:stretch>
        </p:blipFill>
        <p:spPr>
          <a:xfrm>
            <a:off x="0" y="3695700"/>
            <a:ext cx="2133600" cy="1198351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8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A126ED19-93A4-45AB-9AB4-151D3539CCFC}" type="datetimeFigureOut">
              <a:rPr lang="en-US" smtClean="0"/>
              <a:pPr/>
              <a:t>8/1/2012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3074" name="Picture 2" descr="C:\Documents and Settings\rmash\Desktop\GettyImages_stk80021cor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93885"/>
            <a:ext cx="1981200" cy="1981200"/>
          </a:xfrm>
          <a:prstGeom prst="rect">
            <a:avLst/>
          </a:prstGeom>
          <a:noFill/>
        </p:spPr>
      </p:pic>
      <p:grpSp>
        <p:nvGrpSpPr>
          <p:cNvPr id="2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A126ED19-93A4-45AB-9AB4-151D3539CCFC}" type="datetimeFigureOut">
              <a:rPr lang="en-US" smtClean="0"/>
              <a:pPr/>
              <a:t>8/1/2012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4098" name="Picture 2" descr="C:\Documents and Settings\rmash\Desktop\GettyImages_80281950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5" y="3693884"/>
            <a:ext cx="2132835" cy="1420947"/>
          </a:xfrm>
          <a:prstGeom prst="rect">
            <a:avLst/>
          </a:prstGeom>
          <a:noFill/>
        </p:spPr>
      </p:pic>
      <p:grpSp>
        <p:nvGrpSpPr>
          <p:cNvPr id="2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A126ED19-93A4-45AB-9AB4-151D3539CCFC}" type="datetimeFigureOut">
              <a:rPr lang="en-US" smtClean="0"/>
              <a:pPr/>
              <a:t>8/1/2012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5122" name="Picture 2" descr="C:\Documents and Settings\rmash\Desktop\GettyImages_102756315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777" y="3693885"/>
            <a:ext cx="2160778" cy="1439863"/>
          </a:xfrm>
          <a:prstGeom prst="rect">
            <a:avLst/>
          </a:prstGeom>
          <a:noFill/>
        </p:spPr>
      </p:pic>
      <p:grpSp>
        <p:nvGrpSpPr>
          <p:cNvPr id="2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0" y="1"/>
            <a:ext cx="9144000" cy="369331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39624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A126ED19-93A4-45AB-9AB4-151D3539CCFC}" type="datetimeFigureOut">
              <a:rPr lang="en-US" smtClean="0"/>
              <a:pPr/>
              <a:t>8/1/2012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Verdana" pitchFamily="34" charset="0"/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7" name="Picture 16" descr="softserve-logo-white-for-blue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85800" y="838201"/>
            <a:ext cx="3260034" cy="914400"/>
          </a:xfrm>
          <a:prstGeom prst="rect">
            <a:avLst/>
          </a:prstGeom>
        </p:spPr>
      </p:pic>
      <p:pic>
        <p:nvPicPr>
          <p:cNvPr id="6146" name="Picture 2" descr="C:\Documents and Settings\rmash\Desktop\GettyImages_96502260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701144"/>
            <a:ext cx="2133600" cy="1599814"/>
          </a:xfrm>
          <a:prstGeom prst="rect">
            <a:avLst/>
          </a:prstGeom>
          <a:noFill/>
        </p:spPr>
      </p:pic>
      <p:grpSp>
        <p:nvGrpSpPr>
          <p:cNvPr id="2" name="Group 9"/>
          <p:cNvGrpSpPr/>
          <p:nvPr userDrawn="1"/>
        </p:nvGrpSpPr>
        <p:grpSpPr>
          <a:xfrm>
            <a:off x="0" y="152400"/>
            <a:ext cx="9144000" cy="6553200"/>
            <a:chOff x="0" y="152400"/>
            <a:chExt cx="9144000" cy="6553200"/>
          </a:xfrm>
        </p:grpSpPr>
        <p:sp>
          <p:nvSpPr>
            <p:cNvPr id="11" name="Rectangle 10"/>
            <p:cNvSpPr/>
            <p:nvPr/>
          </p:nvSpPr>
          <p:spPr>
            <a:xfrm>
              <a:off x="0" y="228600"/>
              <a:ext cx="152400" cy="6324600"/>
            </a:xfrm>
            <a:prstGeom prst="rect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" y="152400"/>
              <a:ext cx="533400" cy="65532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 rot="5400000">
              <a:off x="4381500" y="-876301"/>
              <a:ext cx="380999" cy="9144000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§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6ED19-93A4-45AB-9AB4-151D3539CCFC}" type="datetimeFigureOut">
              <a:rPr lang="en-US" smtClean="0"/>
              <a:pPr/>
              <a:t>8/1/2012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5B254-F9CB-41C5-B120-F4B38BF2206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softserve logo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315200" y="6324600"/>
            <a:ext cx="1428750" cy="40005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6ED19-93A4-45AB-9AB4-151D3539CCFC}" type="datetimeFigureOut">
              <a:rPr lang="en-US" smtClean="0"/>
              <a:pPr/>
              <a:t>8/1/2012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5B254-F9CB-41C5-B120-F4B38BF2206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2954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rot="16200000">
            <a:off x="-2781300" y="3771900"/>
            <a:ext cx="5867400" cy="304800"/>
          </a:xfrm>
          <a:prstGeom prst="rect">
            <a:avLst/>
          </a:prstGeom>
          <a:solidFill>
            <a:schemeClr val="accent6">
              <a:lumMod val="7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152400" y="1600200"/>
            <a:ext cx="228600" cy="4953000"/>
          </a:xfrm>
          <a:prstGeom prst="rect">
            <a:avLst/>
          </a:prstGeom>
          <a:solidFill>
            <a:schemeClr val="accent1">
              <a:lumMod val="20000"/>
              <a:lumOff val="8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1" r:id="rId3"/>
    <p:sldLayoutId id="2147483660" r:id="rId4"/>
    <p:sldLayoutId id="2147483662" r:id="rId5"/>
    <p:sldLayoutId id="2147483663" r:id="rId6"/>
    <p:sldLayoutId id="2147483664" r:id="rId7"/>
    <p:sldLayoutId id="2147483665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Wingdings" pitchFamily="2" charset="2"/>
        <a:buChar char="§"/>
        <a:defRPr sz="24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620000" y="6096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 smtClean="0"/>
          </a:p>
          <a:p>
            <a:pPr algn="r"/>
            <a:r>
              <a:rPr lang="en-US" sz="1200" dirty="0" smtClean="0"/>
              <a:t>Maksym Titov</a:t>
            </a:r>
          </a:p>
          <a:p>
            <a:pPr algn="r"/>
            <a:r>
              <a:rPr lang="en-US" sz="1200" dirty="0" smtClean="0"/>
              <a:t>27.4.2011</a:t>
            </a:r>
            <a:endParaRPr lang="en-US" sz="1200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smtClean="0"/>
              <a:t>security 3</a:t>
            </a:r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‘Remember </a:t>
            </a:r>
            <a:r>
              <a:rPr lang="en-US" dirty="0" smtClean="0"/>
              <a:t>me</a:t>
            </a:r>
            <a:r>
              <a:rPr lang="en-US" dirty="0" smtClean="0"/>
              <a:t>’</a:t>
            </a:r>
            <a:endParaRPr lang="en-US" dirty="0" smtClean="0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600200"/>
            <a:ext cx="4572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133600"/>
            <a:ext cx="328612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1600200" y="5943600"/>
            <a:ext cx="6629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544690"/>
                </a:solidFill>
              </a:rPr>
              <a:t>Safe, but </a:t>
            </a:r>
            <a:r>
              <a:rPr lang="en-US" sz="4000" b="1" dirty="0" smtClean="0">
                <a:solidFill>
                  <a:srgbClr val="544690"/>
                </a:solidFill>
              </a:rPr>
              <a:t>be careful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76350"/>
            <a:ext cx="916305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76350"/>
            <a:ext cx="916305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9050" y="1276350"/>
            <a:ext cx="916305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276350"/>
            <a:ext cx="9163050" cy="558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81000" y="2514600"/>
            <a:ext cx="7315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Transport layer security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layer security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676400"/>
            <a:ext cx="7391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public interface </a:t>
            </a:r>
            <a:r>
              <a:rPr lang="en-US" sz="2000" dirty="0" err="1" smtClean="0"/>
              <a:t>IUserService</a:t>
            </a:r>
            <a:r>
              <a:rPr lang="en-US" sz="2000" dirty="0" smtClean="0"/>
              <a:t> {</a:t>
            </a:r>
          </a:p>
          <a:p>
            <a:r>
              <a:rPr lang="en-US" sz="2000" b="1" dirty="0" smtClean="0"/>
              <a:t>        @</a:t>
            </a:r>
            <a:r>
              <a:rPr lang="en-US" sz="2000" b="1" dirty="0" err="1" smtClean="0"/>
              <a:t>PreAuthorize</a:t>
            </a:r>
            <a:r>
              <a:rPr lang="en-US" sz="2000" b="1" dirty="0" smtClean="0"/>
              <a:t>("</a:t>
            </a:r>
            <a:r>
              <a:rPr lang="en-US" sz="2000" b="1" dirty="0" err="1" smtClean="0"/>
              <a:t>hasRole</a:t>
            </a:r>
            <a:r>
              <a:rPr lang="en-US" sz="2000" b="1" dirty="0" smtClean="0"/>
              <a:t>('ROLE_USER')")</a:t>
            </a:r>
          </a:p>
          <a:p>
            <a:r>
              <a:rPr lang="en-US" sz="2000" dirty="0" smtClean="0"/>
              <a:t>         public void </a:t>
            </a:r>
            <a:r>
              <a:rPr lang="en-US" sz="2000" dirty="0" err="1" smtClean="0"/>
              <a:t>changePassword</a:t>
            </a:r>
            <a:r>
              <a:rPr lang="en-US" sz="2000" dirty="0" smtClean="0"/>
              <a:t>(String username, String password);</a:t>
            </a:r>
          </a:p>
          <a:p>
            <a:r>
              <a:rPr lang="en-US" sz="2000" dirty="0" smtClean="0"/>
              <a:t>}</a:t>
            </a:r>
            <a:endParaRPr lang="en-US" sz="20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457200" y="3429000"/>
            <a:ext cx="6248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b="1" dirty="0" smtClean="0"/>
              <a:t>@</a:t>
            </a:r>
            <a:r>
              <a:rPr lang="en-US" sz="2000" b="1" dirty="0" err="1" smtClean="0"/>
              <a:t>PreAuthorize</a:t>
            </a:r>
            <a:endParaRPr lang="en-US" sz="2000" b="1" dirty="0" smtClean="0"/>
          </a:p>
          <a:p>
            <a:pPr>
              <a:buFont typeface="Wingdings" pitchFamily="2" charset="2"/>
              <a:buChar char="§"/>
            </a:pPr>
            <a:r>
              <a:rPr lang="en-US" sz="2000" b="1" dirty="0" smtClean="0"/>
              <a:t>JSR-250 compliant rules</a:t>
            </a:r>
          </a:p>
          <a:p>
            <a:pPr>
              <a:buFont typeface="Wingdings" pitchFamily="2" charset="2"/>
              <a:buChar char="§"/>
            </a:pPr>
            <a:r>
              <a:rPr lang="en-US" sz="2000" b="1" dirty="0" smtClean="0"/>
              <a:t>@Secured</a:t>
            </a:r>
          </a:p>
          <a:p>
            <a:pPr>
              <a:buFont typeface="Wingdings" pitchFamily="2" charset="2"/>
              <a:buChar char="§"/>
            </a:pPr>
            <a:r>
              <a:rPr lang="en-US" sz="2000" b="1" dirty="0" smtClean="0"/>
              <a:t>Aspect Oriented Programming</a:t>
            </a:r>
          </a:p>
          <a:p>
            <a:endParaRPr lang="en-US" sz="1600" b="1" dirty="0" smtClean="0"/>
          </a:p>
        </p:txBody>
      </p:sp>
      <p:pic>
        <p:nvPicPr>
          <p:cNvPr id="112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2819400"/>
            <a:ext cx="3966072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5105400"/>
            <a:ext cx="46482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Conditional 	rendering</a:t>
            </a:r>
            <a:endParaRPr lang="en-US" sz="4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Internal customization</a:t>
            </a:r>
            <a:endParaRPr lang="en-US" dirty="0" smtClean="0"/>
          </a:p>
        </p:txBody>
      </p:sp>
      <p:pic>
        <p:nvPicPr>
          <p:cNvPr id="1229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447800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33400" y="3048000"/>
            <a:ext cx="4648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SECURITY </a:t>
            </a:r>
            <a:r>
              <a:rPr lang="en-US" sz="3200" b="1" dirty="0" smtClean="0"/>
              <a:t>FILTER</a:t>
            </a:r>
            <a:endParaRPr lang="en-US" sz="32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990600" y="4495800"/>
            <a:ext cx="6172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/>
              <a:t>AUTHENTICATION PROVIDER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Session management and concurrency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" y="1600200"/>
            <a:ext cx="2743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/>
              <a:t>Session fixation</a:t>
            </a:r>
            <a:endParaRPr lang="en-US" sz="4800" dirty="0"/>
          </a:p>
        </p:txBody>
      </p:sp>
      <p:sp>
        <p:nvSpPr>
          <p:cNvPr id="8" name="Rectangle 7"/>
          <p:cNvSpPr/>
          <p:nvPr/>
        </p:nvSpPr>
        <p:spPr>
          <a:xfrm>
            <a:off x="762000" y="3657600"/>
            <a:ext cx="39526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/>
              <a:t>Concurrent    session control</a:t>
            </a:r>
            <a:endParaRPr lang="en-US" sz="4800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986" y="2133600"/>
            <a:ext cx="4996828" cy="3585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 handling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4400" y="2286000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&lt;http auto-</a:t>
            </a:r>
            <a:r>
              <a:rPr lang="en-US" sz="2400" dirty="0" err="1" smtClean="0"/>
              <a:t>config</a:t>
            </a:r>
            <a:r>
              <a:rPr lang="en-US" sz="2400" dirty="0" smtClean="0"/>
              <a:t>="true" ...&gt;</a:t>
            </a:r>
          </a:p>
          <a:p>
            <a:r>
              <a:rPr lang="en-US" sz="2400" b="1" dirty="0" smtClean="0"/>
              <a:t>	&lt;access-denied-handler error-page =   				"/</a:t>
            </a:r>
            <a:r>
              <a:rPr lang="en-US" sz="2400" b="1" dirty="0" err="1" smtClean="0"/>
              <a:t>accessDenied.do</a:t>
            </a:r>
            <a:r>
              <a:rPr lang="en-US" sz="2400" b="1" dirty="0" smtClean="0"/>
              <a:t>"/&gt;</a:t>
            </a:r>
          </a:p>
          <a:p>
            <a:r>
              <a:rPr lang="en-US" sz="2400" dirty="0" smtClean="0"/>
              <a:t>&lt;/http&gt;</a:t>
            </a:r>
            <a:endParaRPr lang="en-US" sz="24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2667000"/>
            <a:ext cx="3457575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533400" y="4800600"/>
            <a:ext cx="838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err="1" smtClean="0"/>
              <a:t>AuthenticationException</a:t>
            </a:r>
            <a:endParaRPr lang="en-US" sz="3600" b="1" dirty="0" smtClean="0"/>
          </a:p>
          <a:p>
            <a:r>
              <a:rPr lang="en-US" sz="3600" b="1" dirty="0" err="1" smtClean="0"/>
              <a:t>AccessDeniedException</a:t>
            </a:r>
            <a:endParaRPr lang="en-US" sz="3600" b="1" dirty="0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security systems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0" y="1447800"/>
            <a:ext cx="4724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33400" y="1981200"/>
            <a:ext cx="4191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Active directory</a:t>
            </a:r>
          </a:p>
          <a:p>
            <a:r>
              <a:rPr lang="en-US" sz="4400" b="1" dirty="0" err="1" smtClean="0"/>
              <a:t>OpenId</a:t>
            </a:r>
            <a:endParaRPr lang="en-US" sz="4400" b="1" dirty="0" smtClean="0"/>
          </a:p>
          <a:p>
            <a:r>
              <a:rPr lang="en-US" sz="4400" b="1" dirty="0" smtClean="0"/>
              <a:t>LDAP</a:t>
            </a:r>
          </a:p>
          <a:p>
            <a:endParaRPr lang="en-US" sz="4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Spring Security?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	</a:t>
            </a:r>
          </a:p>
          <a:p>
            <a:pPr>
              <a:buNone/>
            </a:pPr>
            <a:r>
              <a:rPr lang="en-US" sz="3200" b="1" dirty="0" smtClean="0"/>
              <a:t>Popularity,</a:t>
            </a:r>
          </a:p>
          <a:p>
            <a:pPr>
              <a:buNone/>
            </a:pPr>
            <a:r>
              <a:rPr lang="en-US" sz="3200" b="1" dirty="0" smtClean="0"/>
              <a:t>		Features</a:t>
            </a:r>
            <a:endParaRPr lang="en-US" sz="18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800" y="2057400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3201137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easy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20768650">
            <a:off x="564237" y="1740571"/>
            <a:ext cx="7113354" cy="17582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XML configuration file</a:t>
            </a:r>
          </a:p>
          <a:p>
            <a:pPr>
              <a:buNone/>
            </a:pPr>
            <a:r>
              <a:rPr lang="en-US" b="1" dirty="0" err="1" smtClean="0"/>
              <a:t>DelegatingFilterProxy</a:t>
            </a:r>
            <a:r>
              <a:rPr lang="en-US" b="1" dirty="0" smtClean="0"/>
              <a:t> to web.xml</a:t>
            </a:r>
            <a:endParaRPr lang="en-US" dirty="0"/>
          </a:p>
          <a:p>
            <a:pPr>
              <a:buNone/>
            </a:pPr>
            <a:r>
              <a:rPr lang="en-US" b="1" dirty="0" smtClean="0"/>
              <a:t>XML configuration reference to web.xml</a:t>
            </a:r>
          </a:p>
        </p:txBody>
      </p:sp>
      <p:pic>
        <p:nvPicPr>
          <p:cNvPr id="1032" name="Picture 8" descr="D:\Images\a45f4f9a6c2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4724400"/>
            <a:ext cx="1475232" cy="1676400"/>
          </a:xfrm>
          <a:prstGeom prst="rect">
            <a:avLst/>
          </a:prstGeom>
          <a:noFill/>
        </p:spPr>
      </p:pic>
      <p:pic>
        <p:nvPicPr>
          <p:cNvPr id="1033" name="Picture 9" descr="D:\Images\a45f4f9a6c2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3429000"/>
            <a:ext cx="2794000" cy="3175000"/>
          </a:xfrm>
          <a:prstGeom prst="rect">
            <a:avLst/>
          </a:prstGeom>
          <a:noFill/>
        </p:spPr>
      </p:pic>
      <p:pic>
        <p:nvPicPr>
          <p:cNvPr id="1034" name="Picture 10" descr="D:\Images\a45f4f9a6c2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2362200"/>
            <a:ext cx="3710432" cy="4216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Filter chain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289556"/>
            <a:ext cx="7362824" cy="509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3201137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experience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954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 rot="693319">
            <a:off x="605195" y="2446867"/>
            <a:ext cx="80010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			</a:t>
            </a:r>
            <a:r>
              <a:rPr kumimoji="0" lang="en-US" sz="6000" b="1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Customization</a:t>
            </a:r>
            <a:endParaRPr kumimoji="0" lang="en-US" sz="6000" b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01137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Password change management</a:t>
            </a:r>
          </a:p>
        </p:txBody>
      </p:sp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487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Content Placeholder 15"/>
          <p:cNvSpPr txBox="1">
            <a:spLocks/>
          </p:cNvSpPr>
          <p:nvPr/>
        </p:nvSpPr>
        <p:spPr>
          <a:xfrm>
            <a:off x="685800" y="16764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InMemoryDaoImpl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Configuration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Page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Controller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550644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Securing Credential Storage</a:t>
            </a:r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362200"/>
            <a:ext cx="7267575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5"/>
          <p:cNvSpPr>
            <a:spLocks noGrp="1"/>
          </p:cNvSpPr>
          <p:nvPr>
            <p:ph idx="1"/>
          </p:nvPr>
        </p:nvSpPr>
        <p:spPr>
          <a:xfrm>
            <a:off x="685800" y="1981200"/>
            <a:ext cx="3276600" cy="11429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4000" dirty="0" smtClean="0"/>
              <a:t>Database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Advanced configuration of </a:t>
            </a:r>
            <a:r>
              <a:rPr lang="en-US" dirty="0" err="1" smtClean="0"/>
              <a:t>JdbcDaoImpl</a:t>
            </a:r>
            <a:endParaRPr lang="en-US" dirty="0" smtClean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3966990" cy="3741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5"/>
          <p:cNvSpPr txBox="1">
            <a:spLocks/>
          </p:cNvSpPr>
          <p:nvPr/>
        </p:nvSpPr>
        <p:spPr>
          <a:xfrm>
            <a:off x="533400" y="4419600"/>
            <a:ext cx="32004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User groups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676400"/>
            <a:ext cx="3505200" cy="273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5"/>
          <p:cNvSpPr txBox="1">
            <a:spLocks/>
          </p:cNvSpPr>
          <p:nvPr/>
        </p:nvSpPr>
        <p:spPr>
          <a:xfrm>
            <a:off x="5181600" y="4419600"/>
            <a:ext cx="32004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Legacy schema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Secure passwords</a:t>
            </a:r>
            <a:endParaRPr lang="en-US" dirty="0"/>
          </a:p>
        </p:txBody>
      </p:sp>
      <p:pic>
        <p:nvPicPr>
          <p:cNvPr id="819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95400"/>
            <a:ext cx="9144000" cy="556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28600" y="2209800"/>
            <a:ext cx="3581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solidFill>
                  <a:srgbClr val="544690"/>
                </a:solidFill>
              </a:rPr>
              <a:t>Encoding, salt</a:t>
            </a:r>
            <a:endParaRPr lang="en-US" sz="4000" dirty="0">
              <a:solidFill>
                <a:srgbClr val="5446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19391</TotalTime>
  <Words>404</Words>
  <Application>Microsoft Office PowerPoint</Application>
  <PresentationFormat>On-screen Show (4:3)</PresentationFormat>
  <Paragraphs>117</Paragraphs>
  <Slides>16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Slide 1</vt:lpstr>
      <vt:lpstr>Why Spring Security?</vt:lpstr>
      <vt:lpstr>Three easy steps</vt:lpstr>
      <vt:lpstr>Filter chain</vt:lpstr>
      <vt:lpstr>User experience</vt:lpstr>
      <vt:lpstr>Password change management</vt:lpstr>
      <vt:lpstr>Securing Credential Storage</vt:lpstr>
      <vt:lpstr>Advanced configuration of JdbcDaoImpl</vt:lpstr>
      <vt:lpstr>Secure passwords</vt:lpstr>
      <vt:lpstr>‘Remember me’</vt:lpstr>
      <vt:lpstr>SSL</vt:lpstr>
      <vt:lpstr>Business layer security</vt:lpstr>
      <vt:lpstr>Internal customization</vt:lpstr>
      <vt:lpstr>Session management and concurrency</vt:lpstr>
      <vt:lpstr>Exception handling</vt:lpstr>
      <vt:lpstr>External security systems</vt:lpstr>
    </vt:vector>
  </TitlesOfParts>
  <Company>ss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mbrandon</dc:creator>
  <cp:lastModifiedBy>Maksym Titov</cp:lastModifiedBy>
  <cp:revision>419</cp:revision>
  <dcterms:created xsi:type="dcterms:W3CDTF">2010-08-18T17:56:28Z</dcterms:created>
  <dcterms:modified xsi:type="dcterms:W3CDTF">2012-08-01T12:02:45Z</dcterms:modified>
</cp:coreProperties>
</file>